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21.xml" ContentType="application/vnd.openxmlformats-officedocument.presentationml.tags+xml"/>
  <Override PartName="/docProps/custom.xml" ContentType="application/vnd.openxmlformats-officedocument.custom-propertie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22.xml" ContentType="application/vnd.openxmlformats-officedocument.presentationml.tags+xml"/>
  <Override PartName="/ppt/tags/tag20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ppt/tags/tag15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3.xml" ContentType="application/vnd.openxmlformats-officedocument.presentationml.tags+xml"/>
  <Override PartName="/ppt/tags/tag4.xml" ContentType="application/vnd.openxmlformats-officedocument.presentationml.tags+xml"/>
  <Override PartName="/ppt/tags/tag13.xml" ContentType="application/vnd.openxmlformats-officedocument.presentationml.tags+xml"/>
  <Override PartName="/docProps/app.xml" ContentType="application/vnd.openxmlformats-officedocument.extended-properties+xml"/>
  <Override PartName="/ppt/tags/tag24.xml" ContentType="application/vnd.openxmlformats-officedocument.presentationml.tags+xml"/>
  <Override PartName="/ppt/tags/tag12.xml" ContentType="application/vnd.openxmlformats-officedocument.presentationml.tags+xml"/>
  <Override PartName="/ppt/tags/tag17.xml" ContentType="application/vnd.openxmlformats-officedocument.presentationml.tags+xml"/>
  <Override PartName="/ppt/tags/tag19.xml" ContentType="application/vnd.openxmlformats-officedocument.presentationml.tags+xml"/>
  <Override PartName="/ppt/tags/tag25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26.xml" ContentType="application/vnd.openxmlformats-officedocument.presentationml.tags+xml"/>
  <Override PartName="/ppt/tags/tag9.xml" ContentType="application/vnd.openxmlformats-officedocument.presentationml.tags+xml"/>
  <Override PartName="/ppt/tags/tag27.xml" ContentType="application/vnd.openxmlformats-officedocument.presentationml.tags+xml"/>
  <Override PartName="/ppt/tags/tag8.xml" ContentType="application/vnd.openxmlformats-officedocument.presentationml.tags+xml"/>
  <Override PartName="/ppt/tags/tag28.xml" ContentType="application/vnd.openxmlformats-officedocument.presentationml.tags+xml"/>
  <Override PartName="/ppt/tags/tag7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3" r:id="rId1"/>
  </p:sldMasterIdLst>
  <p:notesMasterIdLst>
    <p:notesMasterId r:id="rId29"/>
  </p:notesMasterIdLst>
  <p:handoutMasterIdLst>
    <p:handoutMasterId r:id="rId30"/>
  </p:handoutMasterIdLst>
  <p:sldIdLst>
    <p:sldId id="611" r:id="rId2"/>
    <p:sldId id="538" r:id="rId3"/>
    <p:sldId id="582" r:id="rId4"/>
    <p:sldId id="610" r:id="rId5"/>
    <p:sldId id="584" r:id="rId6"/>
    <p:sldId id="587" r:id="rId7"/>
    <p:sldId id="588" r:id="rId8"/>
    <p:sldId id="571" r:id="rId9"/>
    <p:sldId id="585" r:id="rId10"/>
    <p:sldId id="572" r:id="rId11"/>
    <p:sldId id="573" r:id="rId12"/>
    <p:sldId id="601" r:id="rId13"/>
    <p:sldId id="602" r:id="rId14"/>
    <p:sldId id="603" r:id="rId15"/>
    <p:sldId id="592" r:id="rId16"/>
    <p:sldId id="593" r:id="rId17"/>
    <p:sldId id="604" r:id="rId18"/>
    <p:sldId id="609" r:id="rId19"/>
    <p:sldId id="595" r:id="rId20"/>
    <p:sldId id="597" r:id="rId21"/>
    <p:sldId id="596" r:id="rId22"/>
    <p:sldId id="605" r:id="rId23"/>
    <p:sldId id="606" r:id="rId24"/>
    <p:sldId id="549" r:id="rId25"/>
    <p:sldId id="576" r:id="rId26"/>
    <p:sldId id="607" r:id="rId27"/>
    <p:sldId id="579" r:id="rId28"/>
  </p:sldIdLst>
  <p:sldSz cx="9144000" cy="6858000" type="screen4x3"/>
  <p:notesSz cx="7315200" cy="96012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5933" autoAdjust="0"/>
  </p:normalViewPr>
  <p:slideViewPr>
    <p:cSldViewPr snapToGrid="0">
      <p:cViewPr varScale="1">
        <p:scale>
          <a:sx n="26" d="100"/>
          <a:sy n="26" d="100"/>
        </p:scale>
        <p:origin x="1536" y="3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44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D86B1DD-2E66-4415-8BB2-208FFA5B16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7875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l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4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ct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Phase Two: Personal Contact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6</a:t>
            </a:r>
          </a:p>
          <a:p>
            <a:pPr>
              <a:defRPr/>
            </a:pPr>
            <a:r>
              <a:rPr lang="en-US" dirty="0"/>
              <a:t>Page </a:t>
            </a:r>
            <a:fld id="{4347D5AD-3890-4117-B3A2-E10878603558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28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813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398837" cy="2549525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574675" y="4481514"/>
            <a:ext cx="61849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i="1" dirty="0">
              <a:latin typeface="+mn-lt"/>
            </a:endParaRPr>
          </a:p>
          <a:p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58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17488"/>
            <a:ext cx="3400425" cy="254952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4"/>
            <a:ext cx="640080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10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389077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11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301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12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0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301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13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88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428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14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5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2313" y="2428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15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682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4"/>
            <a:ext cx="6400801" cy="6044034"/>
          </a:xfrm>
        </p:spPr>
        <p:txBody>
          <a:bodyPr>
            <a:noAutofit/>
          </a:bodyPr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16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428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5476" y="3116454"/>
            <a:ext cx="642424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17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45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55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i="0" baseline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18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99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19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400425" cy="2549525"/>
          </a:xfrm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20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21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1920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22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74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301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23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52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400425" cy="2549525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41252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24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398837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400800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sng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25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30188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26</a:t>
            </a:fld>
            <a:r>
              <a:rPr lang="en-US"/>
              <a:t> of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29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30188"/>
            <a:ext cx="3400425" cy="2549525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  <a:ln/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27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047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7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3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42888"/>
            <a:ext cx="3400425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24246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u="sng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4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389077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5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4525" y="268288"/>
            <a:ext cx="3400425" cy="2549525"/>
          </a:xfrm>
          <a:ln/>
        </p:spPr>
      </p:sp>
      <p:sp>
        <p:nvSpPr>
          <p:cNvPr id="460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3116454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6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398837" cy="254952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8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7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30188"/>
            <a:ext cx="3400425" cy="2549525"/>
          </a:xfrm>
          <a:ln/>
        </p:spPr>
      </p:sp>
      <p:sp>
        <p:nvSpPr>
          <p:cNvPr id="481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922" y="3116454"/>
            <a:ext cx="640080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8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17488"/>
            <a:ext cx="3400425" cy="2549525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389077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Two: Personal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4347D5AD-3890-4117-B3A2-E10878603558}" type="slidenum">
              <a:rPr lang="en-US" smtClean="0"/>
              <a:pPr>
                <a:defRPr/>
              </a:pPr>
              <a:t>9</a:t>
            </a:fld>
            <a:r>
              <a:rPr lang="en-US"/>
              <a:t> of 28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42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6-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35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6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52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49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6 – Phase Two: Personal Contact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269968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61103" y="1561234"/>
            <a:ext cx="3556000" cy="854075"/>
          </a:xfrm>
        </p:spPr>
        <p:txBody>
          <a:bodyPr/>
          <a:lstStyle/>
          <a:p>
            <a:r>
              <a:rPr lang="en-US" altLang="en-US" dirty="0"/>
              <a:t>Session 6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580103" y="2514600"/>
            <a:ext cx="3918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latin typeface="+mj-lt"/>
                <a:cs typeface="+mn-cs"/>
              </a:rPr>
              <a:t>Phase Two:  </a:t>
            </a:r>
            <a:b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</a:b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Personal Contact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09" y="950705"/>
            <a:ext cx="2824018" cy="422757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66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1"/>
          <p:cNvSpPr>
            <a:spLocks noGrp="1"/>
          </p:cNvSpPr>
          <p:nvPr>
            <p:ph sz="quarter" idx="1"/>
          </p:nvPr>
        </p:nvSpPr>
        <p:spPr>
          <a:xfrm>
            <a:off x="471054" y="2072640"/>
            <a:ext cx="8414183" cy="323088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Alcoholic beverage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Marijuana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“Cover-up” odors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Other unusual odors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Do You Smell?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sz="quarter" idx="1"/>
          </p:nvPr>
        </p:nvSpPr>
        <p:spPr>
          <a:xfrm>
            <a:off x="471055" y="2872740"/>
            <a:ext cx="8229599" cy="302514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b="1" dirty="0"/>
              <a:t>Requires the ability to: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Recognize the sensory evidence of alcohol and/or other drug influence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Describe that evidence clearly and convincingly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304800" y="448992"/>
            <a:ext cx="8534400" cy="2026920"/>
          </a:xfrm>
        </p:spPr>
        <p:txBody>
          <a:bodyPr/>
          <a:lstStyle/>
          <a:p>
            <a:r>
              <a:rPr lang="en-US" altLang="en-US" dirty="0"/>
              <a:t>Phase Two:  Task One</a:t>
            </a:r>
            <a:br>
              <a:rPr lang="en-US" altLang="en-US" dirty="0"/>
            </a:br>
            <a:r>
              <a:rPr lang="en-US" altLang="en-US" dirty="0"/>
              <a:t>Face to Face Observation and </a:t>
            </a:r>
            <a:br>
              <a:rPr lang="en-US" altLang="en-US" dirty="0"/>
            </a:br>
            <a:r>
              <a:rPr lang="en-US" altLang="en-US" dirty="0"/>
              <a:t>Interview of Suspect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60339"/>
            <a:ext cx="8534400" cy="1300289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Procedures for Practicing Clue Recognition and Description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SFST_Session6_Slide12">
            <a:hlinkClick r:id="" action="ppaction://media"/>
            <a:extLst>
              <a:ext uri="{FF2B5EF4-FFF2-40B4-BE49-F238E27FC236}">
                <a16:creationId xmlns:a16="http://schemas.microsoft.com/office/drawing/2014/main" id="{F6EDE49D-C1D8-4ADB-99BE-544935B16E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4382" y="1919333"/>
            <a:ext cx="5215236" cy="4264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3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2766059"/>
            <a:ext cx="8504238" cy="2706053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b="1" dirty="0"/>
              <a:t>What was seen?</a:t>
            </a:r>
          </a:p>
          <a:p>
            <a:pPr marL="0" indent="0" algn="ctr">
              <a:spcBef>
                <a:spcPts val="1200"/>
              </a:spcBef>
            </a:pPr>
            <a:endParaRPr lang="en-US" altLang="en-US" b="1" dirty="0"/>
          </a:p>
          <a:p>
            <a:pPr marL="0" indent="0" algn="ctr">
              <a:spcBef>
                <a:spcPts val="1200"/>
              </a:spcBef>
              <a:buNone/>
            </a:pPr>
            <a:r>
              <a:rPr lang="en-US" altLang="en-US" b="1" dirty="0"/>
              <a:t>What was heard?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20091"/>
          </a:xfrm>
        </p:spPr>
        <p:txBody>
          <a:bodyPr/>
          <a:lstStyle/>
          <a:p>
            <a:r>
              <a:rPr lang="en-US" altLang="en-US" dirty="0"/>
              <a:t>Testimony on </a:t>
            </a:r>
            <a:br>
              <a:rPr lang="en-US" altLang="en-US" dirty="0"/>
            </a:br>
            <a:r>
              <a:rPr lang="en-US" altLang="en-US" i="1" dirty="0"/>
              <a:t>The Busy Businessman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97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1054" y="1905000"/>
            <a:ext cx="8243455" cy="383286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Two things simultaneously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Interrupting or distracting questions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Unusual questions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Interview/Questioning Techniques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074" name="Picture 2" descr="C:\Users\Pam.Mccaskill\AppData\Local\Microsoft\Windows\Temporary Internet Files\Content.IE5\8X70KAV4\confused1-1024x68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47" y="3625246"/>
            <a:ext cx="4273492" cy="285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7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1"/>
          <p:cNvSpPr>
            <a:spLocks noGrp="1"/>
          </p:cNvSpPr>
          <p:nvPr>
            <p:ph sz="quarter" idx="1"/>
          </p:nvPr>
        </p:nvSpPr>
        <p:spPr>
          <a:xfrm>
            <a:off x="471056" y="1608082"/>
            <a:ext cx="8229600" cy="448791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Forgets to produce </a:t>
            </a:r>
            <a:r>
              <a:rPr lang="en-US" u="sng" dirty="0"/>
              <a:t>both</a:t>
            </a:r>
            <a:r>
              <a:rPr lang="en-US" dirty="0"/>
              <a:t> documents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Produces wrong documents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Fails to see license, registration 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Fumbles/drops item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Unable to retrieve documents using fingertips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License and Registration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1"/>
          <p:cNvSpPr>
            <a:spLocks noGrp="1"/>
          </p:cNvSpPr>
          <p:nvPr>
            <p:ph sz="quarter" idx="1"/>
          </p:nvPr>
        </p:nvSpPr>
        <p:spPr>
          <a:xfrm>
            <a:off x="471055" y="1608083"/>
            <a:ext cx="8215746" cy="4763219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What day is it?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Where are you coming from?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Be alert for the driver who:</a:t>
            </a:r>
          </a:p>
          <a:p>
            <a:pPr marL="920750" lvl="1" indent="-457200">
              <a:spcBef>
                <a:spcPts val="1200"/>
              </a:spcBef>
              <a:defRPr/>
            </a:pPr>
            <a:r>
              <a:rPr lang="en-US" dirty="0"/>
              <a:t>Ignores question</a:t>
            </a:r>
          </a:p>
          <a:p>
            <a:pPr marL="920750" lvl="1" indent="-457200">
              <a:spcBef>
                <a:spcPts val="1200"/>
              </a:spcBef>
              <a:defRPr/>
            </a:pPr>
            <a:r>
              <a:rPr lang="en-US" dirty="0"/>
              <a:t>Forgets to resume search </a:t>
            </a:r>
          </a:p>
          <a:p>
            <a:pPr marL="920750" lvl="1" indent="-457200">
              <a:spcBef>
                <a:spcPts val="1200"/>
              </a:spcBef>
              <a:defRPr/>
            </a:pPr>
            <a:r>
              <a:rPr lang="en-US" dirty="0"/>
              <a:t>Supplies grossly incorrect answer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Questions that Divide Attention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m.Mccaskill\AppData\Local\Microsoft\Windows\Temporary Internet Files\Content.IE5\RZF8P3CQ\question-marks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03" y="444167"/>
            <a:ext cx="7943003" cy="59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9104" y="2603827"/>
            <a:ext cx="8534400" cy="762000"/>
          </a:xfrm>
        </p:spPr>
        <p:txBody>
          <a:bodyPr/>
          <a:lstStyle/>
          <a:p>
            <a:r>
              <a:rPr lang="en-US" altLang="en-US" sz="6000" dirty="0"/>
              <a:t>Unusual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42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3346" y="2117090"/>
            <a:ext cx="8215746" cy="2665413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Physical conditions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Physician’s care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Medical issues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Medications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Medical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123" name="Picture 3" descr="C:\Users\Pam.Mccaskill\AppData\Local\Microsoft\Windows\Temporary Internet Files\Content.IE5\F2DFTLSH\medical_logo_by_vishalpandya1991-d5zs5s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18" y="1681316"/>
            <a:ext cx="3749091" cy="41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1339950"/>
          </a:xfrm>
        </p:spPr>
        <p:txBody>
          <a:bodyPr/>
          <a:lstStyle/>
          <a:p>
            <a:r>
              <a:rPr lang="en-US" altLang="en-US" dirty="0"/>
              <a:t>Additional Techniques</a:t>
            </a:r>
            <a:br>
              <a:rPr lang="en-US" altLang="en-US" dirty="0"/>
            </a:br>
            <a:r>
              <a:rPr lang="en-US" altLang="en-US" dirty="0"/>
              <a:t>Alphabet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147" name="Picture 3" descr="C:\Users\Pam.Mccaskill\AppData\Local\Microsoft\Windows\Temporary Internet Files\Content.IE5\O9W0042Y\Alphabet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69" y="2182761"/>
            <a:ext cx="5504301" cy="399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4"/>
          <p:cNvSpPr>
            <a:spLocks noGrp="1"/>
          </p:cNvSpPr>
          <p:nvPr>
            <p:ph sz="quarter" idx="1"/>
          </p:nvPr>
        </p:nvSpPr>
        <p:spPr>
          <a:xfrm>
            <a:off x="443344" y="2043113"/>
            <a:ext cx="8271165" cy="2760662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Identify typical clues of Detection Phase Two 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Describe observed clues clearly and convincingly</a:t>
            </a:r>
          </a:p>
        </p:txBody>
      </p:sp>
      <p:sp>
        <p:nvSpPr>
          <p:cNvPr id="819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B93A6A2E-8760-47F7-B162-09106CE20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1623" y="3434834"/>
            <a:ext cx="3062377" cy="30623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sz="quarter" idx="1"/>
          </p:nvPr>
        </p:nvSpPr>
        <p:spPr>
          <a:xfrm>
            <a:off x="336756" y="2050472"/>
            <a:ext cx="8504238" cy="4060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6600" dirty="0">
                <a:solidFill>
                  <a:srgbClr val="C00000"/>
                </a:solidFill>
              </a:rPr>
              <a:t>68  67  66  65  64  63  62  61  60  59  58  57 56  55  54  53…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64673"/>
          </a:xfrm>
        </p:spPr>
        <p:txBody>
          <a:bodyPr/>
          <a:lstStyle/>
          <a:p>
            <a:r>
              <a:rPr lang="en-US" altLang="en-US" dirty="0"/>
              <a:t>Additional Techniques</a:t>
            </a:r>
            <a:br>
              <a:rPr lang="en-US" altLang="en-US" dirty="0"/>
            </a:br>
            <a:r>
              <a:rPr lang="en-US" altLang="en-US" dirty="0"/>
              <a:t>Count Down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1253836"/>
          </a:xfrm>
        </p:spPr>
        <p:txBody>
          <a:bodyPr/>
          <a:lstStyle/>
          <a:p>
            <a:r>
              <a:rPr lang="en-US" altLang="en-US" dirty="0"/>
              <a:t>Additional Techniques</a:t>
            </a:r>
            <a:br>
              <a:rPr lang="en-US" altLang="en-US" dirty="0"/>
            </a:br>
            <a:r>
              <a:rPr lang="en-US" altLang="en-US" dirty="0"/>
              <a:t>Finger Count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16AB8-A1A9-4C43-B3CE-85A4A11F1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4650"/>
            <a:ext cx="7620000" cy="2857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6485" y="1335703"/>
            <a:ext cx="8291945" cy="4122988"/>
          </a:xfrm>
        </p:spPr>
        <p:txBody>
          <a:bodyPr/>
          <a:lstStyle/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altLang="en-US" b="1" dirty="0"/>
              <a:t>What do you see?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Angry, unusual reaction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Can’t follow instructions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Can’t open door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Leaves car in gear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“Climbs” out of car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Leans against car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dirty="0"/>
              <a:t>Keeps hand on car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30164"/>
            <a:ext cx="8534400" cy="762000"/>
          </a:xfrm>
        </p:spPr>
        <p:txBody>
          <a:bodyPr/>
          <a:lstStyle/>
          <a:p>
            <a:r>
              <a:rPr lang="en-US" altLang="en-US" dirty="0"/>
              <a:t>The Exit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 descr="j04445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0" y="3417696"/>
            <a:ext cx="3355975" cy="256063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04800" y="448992"/>
            <a:ext cx="85344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The Exit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SFST_Session6_Slide23">
            <a:hlinkClick r:id="" action="ppaction://media"/>
            <a:extLst>
              <a:ext uri="{FF2B5EF4-FFF2-40B4-BE49-F238E27FC236}">
                <a16:creationId xmlns:a16="http://schemas.microsoft.com/office/drawing/2014/main" id="{27166008-36A3-4ECE-97A1-E254789F61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0530" y="1439501"/>
            <a:ext cx="5726686" cy="4683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2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86270"/>
            <a:ext cx="7772400" cy="2341562"/>
          </a:xfrm>
        </p:spPr>
        <p:txBody>
          <a:bodyPr/>
          <a:lstStyle/>
          <a:p>
            <a:r>
              <a:rPr lang="en-US" altLang="en-US" sz="4400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87A9B95C-96E0-46DB-A104-C53B107A57C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68780"/>
            <a:ext cx="8257309" cy="4480560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The two major evidence gathering tasks of Phase Two are ____________________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2"/>
            </a:pPr>
            <a:r>
              <a:rPr lang="en-US" altLang="en-US" dirty="0"/>
              <a:t>The major decision of Phase Two is______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3"/>
            </a:pPr>
            <a:r>
              <a:rPr lang="en-US" altLang="en-US" dirty="0"/>
              <a:t>Among the describable clues an officer might </a:t>
            </a:r>
            <a:r>
              <a:rPr lang="en-US" altLang="en-US" i="1" u="sng" dirty="0"/>
              <a:t>see</a:t>
            </a:r>
            <a:r>
              <a:rPr lang="en-US" altLang="en-US" dirty="0"/>
              <a:t> during the Phase Two interview are:</a:t>
            </a:r>
          </a:p>
          <a:p>
            <a:pPr marL="914400" lvl="2" indent="-450850" eaLnBrk="1" hangingPunct="1">
              <a:spcBef>
                <a:spcPts val="1200"/>
              </a:spcBef>
              <a:buNone/>
            </a:pPr>
            <a:r>
              <a:rPr lang="en-US" altLang="en-US" sz="2600" dirty="0"/>
              <a:t>A.</a:t>
            </a:r>
          </a:p>
          <a:p>
            <a:pPr marL="914400" lvl="2" indent="-450850" eaLnBrk="1" hangingPunct="1">
              <a:spcBef>
                <a:spcPts val="1200"/>
              </a:spcBef>
              <a:buNone/>
            </a:pPr>
            <a:r>
              <a:rPr lang="en-US" altLang="en-US" sz="2600" dirty="0"/>
              <a:t>B.</a:t>
            </a:r>
          </a:p>
          <a:p>
            <a:pPr marL="914400" lvl="2" indent="-450850" eaLnBrk="1" hangingPunct="1">
              <a:spcBef>
                <a:spcPts val="1200"/>
              </a:spcBef>
              <a:buNone/>
            </a:pPr>
            <a:r>
              <a:rPr lang="en-US" altLang="en-US" sz="2600" dirty="0"/>
              <a:t>C.</a:t>
            </a:r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29491" y="1551709"/>
            <a:ext cx="8257310" cy="484909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4"/>
            </a:pPr>
            <a:r>
              <a:rPr lang="en-US" altLang="en-US" dirty="0"/>
              <a:t>Among the describable clues an officer might </a:t>
            </a:r>
            <a:r>
              <a:rPr lang="en-US" altLang="en-US" i="1" u="sng" dirty="0"/>
              <a:t>hear</a:t>
            </a:r>
            <a:r>
              <a:rPr lang="en-US" altLang="en-US" dirty="0"/>
              <a:t> during the Phase Two interview are: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A.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B.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C.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dirty="0"/>
              <a:t>Among the describable clues an officer might </a:t>
            </a:r>
            <a:r>
              <a:rPr lang="en-US" altLang="en-US" i="1" u="sng" dirty="0"/>
              <a:t>smell</a:t>
            </a:r>
            <a:r>
              <a:rPr lang="en-US" altLang="en-US" dirty="0"/>
              <a:t> during the Phase Two interview are: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A.</a:t>
            </a:r>
          </a:p>
          <a:p>
            <a:pPr marL="914400" lvl="1" indent="-450850" eaLnBrk="1" hangingPunct="1">
              <a:spcBef>
                <a:spcPts val="600"/>
              </a:spcBef>
              <a:buNone/>
            </a:pPr>
            <a:r>
              <a:rPr lang="en-US" altLang="en-US" sz="2600" dirty="0"/>
              <a:t>B.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37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quarter" idx="1"/>
          </p:nvPr>
        </p:nvSpPr>
        <p:spPr>
          <a:xfrm>
            <a:off x="498764" y="1681316"/>
            <a:ext cx="8215745" cy="4414684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Three techniques an officer might use in asking questions that constitute simple divided attention tasks. 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The Countdown Technique requires the subject to ___________________</a:t>
            </a:r>
          </a:p>
          <a:p>
            <a:pPr marL="463550" indent="-463550" eaLnBrk="1" hangingPunct="1">
              <a:spcBef>
                <a:spcPts val="1200"/>
              </a:spcBef>
              <a:buFont typeface="+mj-lt"/>
              <a:buAutoNum type="arabicPeriod" startAt="6"/>
            </a:pPr>
            <a:r>
              <a:rPr lang="en-US" dirty="0"/>
              <a:t>Leaning against the vehicle is a clue to DWI which may be observed during ____________</a:t>
            </a:r>
          </a:p>
          <a:p>
            <a:pPr marL="514350" indent="-514350" eaLnBrk="1" hangingPunct="1">
              <a:spcBef>
                <a:spcPts val="1200"/>
              </a:spcBef>
              <a:buFont typeface="+mj-lt"/>
              <a:buAutoNum type="arabicPeriod" startAt="6"/>
            </a:pPr>
            <a:endParaRPr lang="en-US" altLang="en-US" dirty="0"/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Phase Two:  Personal Contact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A70300-4387-4835-A3B8-C171FBDF26F8}"/>
              </a:ext>
            </a:extLst>
          </p:cNvPr>
          <p:cNvGrpSpPr/>
          <p:nvPr/>
        </p:nvGrpSpPr>
        <p:grpSpPr>
          <a:xfrm>
            <a:off x="2053431" y="1604085"/>
            <a:ext cx="3130550" cy="1262062"/>
            <a:chOff x="2053431" y="1604085"/>
            <a:chExt cx="3130550" cy="1262062"/>
          </a:xfrm>
        </p:grpSpPr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2458934" y="1708497"/>
              <a:ext cx="2319545" cy="105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Interview and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Observation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of the Driver</a:t>
              </a:r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2053431" y="1604085"/>
              <a:ext cx="3130550" cy="12620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053431" y="4529138"/>
            <a:ext cx="3130550" cy="12620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74DD76-00F4-4BE4-8092-6DA6109718DE}"/>
              </a:ext>
            </a:extLst>
          </p:cNvPr>
          <p:cNvGrpSpPr/>
          <p:nvPr/>
        </p:nvGrpSpPr>
        <p:grpSpPr>
          <a:xfrm>
            <a:off x="2590800" y="3272670"/>
            <a:ext cx="2055813" cy="914400"/>
            <a:chOff x="2590800" y="3260725"/>
            <a:chExt cx="2055813" cy="914400"/>
          </a:xfrm>
        </p:grpSpPr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2590800" y="3294063"/>
              <a:ext cx="2055813" cy="7508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3317081" y="3260725"/>
              <a:ext cx="6032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+mj-lt"/>
                  <a:cs typeface="+mn-cs"/>
                </a:rPr>
                <a:t>?</a:t>
              </a:r>
            </a:p>
          </p:txBody>
        </p:sp>
      </p:grpSp>
      <p:sp>
        <p:nvSpPr>
          <p:cNvPr id="12" name="Freeform 21"/>
          <p:cNvSpPr>
            <a:spLocks/>
          </p:cNvSpPr>
          <p:nvPr/>
        </p:nvSpPr>
        <p:spPr bwMode="auto">
          <a:xfrm>
            <a:off x="3194050" y="2934154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13" name="Freeform 22"/>
          <p:cNvSpPr>
            <a:spLocks/>
          </p:cNvSpPr>
          <p:nvPr/>
        </p:nvSpPr>
        <p:spPr bwMode="auto">
          <a:xfrm>
            <a:off x="3194050" y="4190624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pic>
        <p:nvPicPr>
          <p:cNvPr id="14" name="Picture 23" descr="j03169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438400"/>
            <a:ext cx="3144073" cy="209073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Phase Two:  Personal Contact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459675-1FE6-4A90-94A3-253FAE58397B}"/>
              </a:ext>
            </a:extLst>
          </p:cNvPr>
          <p:cNvGrpSpPr/>
          <p:nvPr/>
        </p:nvGrpSpPr>
        <p:grpSpPr>
          <a:xfrm>
            <a:off x="2053431" y="4529138"/>
            <a:ext cx="3130550" cy="1262062"/>
            <a:chOff x="2051050" y="4529138"/>
            <a:chExt cx="3130550" cy="1262062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2354676" y="4793594"/>
              <a:ext cx="2540760" cy="73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Observation of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the Exit</a:t>
              </a: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2051050" y="4529138"/>
              <a:ext cx="3130550" cy="12620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600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266526" y="3104002"/>
            <a:ext cx="1883000" cy="10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Should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Driver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Exit?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DD4DE7-6A5F-4AD6-85C4-6D99D7D7D3CA}"/>
              </a:ext>
            </a:extLst>
          </p:cNvPr>
          <p:cNvGrpSpPr/>
          <p:nvPr/>
        </p:nvGrpSpPr>
        <p:grpSpPr>
          <a:xfrm>
            <a:off x="2590800" y="3230465"/>
            <a:ext cx="2055813" cy="914400"/>
            <a:chOff x="2590800" y="3204453"/>
            <a:chExt cx="2055813" cy="914400"/>
          </a:xfrm>
        </p:grpSpPr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2590800" y="3294063"/>
              <a:ext cx="2055813" cy="7508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3343275" y="3204453"/>
              <a:ext cx="6032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+mj-lt"/>
                  <a:cs typeface="+mn-cs"/>
                </a:rPr>
                <a:t>?</a:t>
              </a:r>
            </a:p>
          </p:txBody>
        </p:sp>
      </p:grpSp>
      <p:sp>
        <p:nvSpPr>
          <p:cNvPr id="13" name="Freeform 22"/>
          <p:cNvSpPr>
            <a:spLocks/>
          </p:cNvSpPr>
          <p:nvPr/>
        </p:nvSpPr>
        <p:spPr bwMode="auto">
          <a:xfrm>
            <a:off x="3194050" y="4169521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pic>
        <p:nvPicPr>
          <p:cNvPr id="14" name="Picture 23" descr="j03169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438400"/>
            <a:ext cx="3144073" cy="209073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2053431" y="1604085"/>
            <a:ext cx="3130550" cy="1262062"/>
            <a:chOff x="2053431" y="1604085"/>
            <a:chExt cx="3130550" cy="1262062"/>
          </a:xfrm>
        </p:grpSpPr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458934" y="1708497"/>
              <a:ext cx="2319545" cy="105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Interview and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Observation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of the Driver</a:t>
              </a: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2053431" y="1604085"/>
              <a:ext cx="3130550" cy="126206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20" name="Freeform 21"/>
          <p:cNvSpPr>
            <a:spLocks/>
          </p:cNvSpPr>
          <p:nvPr/>
        </p:nvSpPr>
        <p:spPr bwMode="auto">
          <a:xfrm>
            <a:off x="3194050" y="2934154"/>
            <a:ext cx="849312" cy="334962"/>
          </a:xfrm>
          <a:custGeom>
            <a:avLst/>
            <a:gdLst>
              <a:gd name="T0" fmla="*/ 658812 w 535"/>
              <a:gd name="T1" fmla="*/ 0 h 211"/>
              <a:gd name="T2" fmla="*/ 185737 w 535"/>
              <a:gd name="T3" fmla="*/ 0 h 211"/>
              <a:gd name="T4" fmla="*/ 185737 w 535"/>
              <a:gd name="T5" fmla="*/ 207962 h 211"/>
              <a:gd name="T6" fmla="*/ 0 w 535"/>
              <a:gd name="T7" fmla="*/ 207962 h 211"/>
              <a:gd name="T8" fmla="*/ 423862 w 535"/>
              <a:gd name="T9" fmla="*/ 333375 h 211"/>
              <a:gd name="T10" fmla="*/ 847725 w 535"/>
              <a:gd name="T11" fmla="*/ 207962 h 211"/>
              <a:gd name="T12" fmla="*/ 658812 w 535"/>
              <a:gd name="T13" fmla="*/ 207962 h 211"/>
              <a:gd name="T14" fmla="*/ 658812 w 535"/>
              <a:gd name="T15" fmla="*/ 0 h 2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5"/>
              <a:gd name="T25" fmla="*/ 0 h 211"/>
              <a:gd name="T26" fmla="*/ 535 w 535"/>
              <a:gd name="T27" fmla="*/ 211 h 2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5" h="211">
                <a:moveTo>
                  <a:pt x="415" y="0"/>
                </a:moveTo>
                <a:lnTo>
                  <a:pt x="117" y="0"/>
                </a:lnTo>
                <a:lnTo>
                  <a:pt x="117" y="131"/>
                </a:lnTo>
                <a:lnTo>
                  <a:pt x="0" y="131"/>
                </a:lnTo>
                <a:lnTo>
                  <a:pt x="267" y="210"/>
                </a:lnTo>
                <a:lnTo>
                  <a:pt x="534" y="131"/>
                </a:lnTo>
                <a:lnTo>
                  <a:pt x="415" y="131"/>
                </a:lnTo>
                <a:lnTo>
                  <a:pt x="415" y="0"/>
                </a:lnTo>
              </a:path>
            </a:pathLst>
          </a:custGeom>
          <a:solidFill>
            <a:srgbClr val="FF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2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603095"/>
            <a:ext cx="8504238" cy="6690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/>
              <a:t>What do you see?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Personal Contact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26" name="Picture 2" descr="C:\Users\Pam.Mccaskill\AppData\Local\Microsoft\Windows\Temporary Internet Files\Content.IE5\8C2SNN6R\mtj8fh6h-138085257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7" y="2632188"/>
            <a:ext cx="3497137" cy="172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m.Mccaskill\AppData\Local\Microsoft\Windows\Temporary Internet Files\Content.IE5\8X70KAV4\prescription_drugs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87" y="2417252"/>
            <a:ext cx="323469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m.Mccaskill\AppData\Local\Microsoft\Windows\Temporary Internet Files\Content.IE5\8X70KAV4\360251830_abb6baaf21_z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62" y="3753459"/>
            <a:ext cx="2861187" cy="21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1"/>
          <p:cNvSpPr>
            <a:spLocks noGrp="1"/>
          </p:cNvSpPr>
          <p:nvPr>
            <p:ph sz="quarter" idx="1"/>
          </p:nvPr>
        </p:nvSpPr>
        <p:spPr>
          <a:xfrm>
            <a:off x="659621" y="1802534"/>
            <a:ext cx="4300306" cy="2741757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Bloodshot eyes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Soiled clothing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Fumbling fingers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Alcohol containers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Do You See?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538894" y="1802534"/>
            <a:ext cx="4300306" cy="274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Drug and drug paraphernalia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Bruises, bumps, scratches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Unusual actions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619250"/>
            <a:ext cx="8504238" cy="94696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/>
              <a:t>What do you hear?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Personal Contact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71" y="2913888"/>
            <a:ext cx="4449097" cy="30075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sz="quarter" idx="1"/>
          </p:nvPr>
        </p:nvSpPr>
        <p:spPr>
          <a:xfrm>
            <a:off x="571500" y="1775460"/>
            <a:ext cx="3723409" cy="1743595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Slurred speech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Admission of drinking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Inconsistent responses</a:t>
            </a: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Do You Hear?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843318" y="1775460"/>
            <a:ext cx="3723409" cy="174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Unusual statements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Abusive language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Anything else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am.Mccaskill\AppData\Local\Microsoft\Windows\Temporary Internet Files\Content.IE5\RZF8P3CQ\airfreshener-tree1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08" y="2197442"/>
            <a:ext cx="1798171" cy="2858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4238" cy="4572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/>
              <a:t>What do you smell?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Personal Contact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58D3E22-2EE0-4F7A-A887-2DE93E44292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51" name="Picture 3" descr="C:\Users\Pam.Mccaskill\AppData\Local\Microsoft\Windows\Temporary Internet Files\Content.IE5\MZV7RO0R\215103772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1015" y="3913230"/>
            <a:ext cx="223079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am.Mccaskill\AppData\Local\Microsoft\Windows\Temporary Internet Files\Content.IE5\8X70KAV4\3204685661_6bc37ac1d8_z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5" y="2587881"/>
            <a:ext cx="3121743" cy="20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0&quot;&gt;&lt;property id=&quot;20148&quot; value=&quot;5&quot;/&gt;&lt;property id=&quot;20300&quot; value=&quot;Slide 1 - &amp;quot;Session 6&amp;quot;&quot;/&gt;&lt;property id=&quot;20307&quot; value=&quot;611&quot;/&gt;&lt;/object&gt;&lt;object type=&quot;3&quot; unique_id=&quot;178551&quot;&gt;&lt;property id=&quot;20148&quot; value=&quot;5&quot;/&gt;&lt;property id=&quot;20300&quot; value=&quot;Slide 2 - &amp;quot;Learning Objectives&amp;quot;&quot;/&gt;&lt;property id=&quot;20307&quot; value=&quot;538&quot;/&gt;&lt;/object&gt;&lt;object type=&quot;3&quot; unique_id=&quot;178552&quot;&gt;&lt;property id=&quot;20148&quot; value=&quot;5&quot;/&gt;&lt;property id=&quot;20300&quot; value=&quot;Slide 3 - &amp;quot;Phase Two:  Personal Contact&amp;quot;&quot;/&gt;&lt;property id=&quot;20307&quot; value=&quot;582&quot;/&gt;&lt;/object&gt;&lt;object type=&quot;3&quot; unique_id=&quot;178553&quot;&gt;&lt;property id=&quot;20148&quot; value=&quot;5&quot;/&gt;&lt;property id=&quot;20300&quot; value=&quot;Slide 4 - &amp;quot;Phase Two:  Personal Contact&amp;quot;&quot;/&gt;&lt;property id=&quot;20307&quot; value=&quot;610&quot;/&gt;&lt;/object&gt;&lt;object type=&quot;3&quot; unique_id=&quot;178554&quot;&gt;&lt;property id=&quot;20148&quot; value=&quot;5&quot;/&gt;&lt;property id=&quot;20300&quot; value=&quot;Slide 5 - &amp;quot;Personal Contact&amp;quot;&quot;/&gt;&lt;property id=&quot;20307&quot; value=&quot;584&quot;/&gt;&lt;/object&gt;&lt;object type=&quot;3&quot; unique_id=&quot;178555&quot;&gt;&lt;property id=&quot;20148&quot; value=&quot;5&quot;/&gt;&lt;property id=&quot;20300&quot; value=&quot;Slide 6 - &amp;quot;What Do You See? &amp;quot;&quot;/&gt;&lt;property id=&quot;20307&quot; value=&quot;587&quot;/&gt;&lt;/object&gt;&lt;object type=&quot;3&quot; unique_id=&quot;178556&quot;&gt;&lt;property id=&quot;20148&quot; value=&quot;5&quot;/&gt;&lt;property id=&quot;20300&quot; value=&quot;Slide 7 - &amp;quot;Personal Contact&amp;quot;&quot;/&gt;&lt;property id=&quot;20307&quot; value=&quot;588&quot;/&gt;&lt;/object&gt;&lt;object type=&quot;3&quot; unique_id=&quot;178557&quot;&gt;&lt;property id=&quot;20148&quot; value=&quot;5&quot;/&gt;&lt;property id=&quot;20300&quot; value=&quot;Slide 8 - &amp;quot;What Do You Hear? &amp;quot;&quot;/&gt;&lt;property id=&quot;20307&quot; value=&quot;571&quot;/&gt;&lt;/object&gt;&lt;object type=&quot;3&quot; unique_id=&quot;178558&quot;&gt;&lt;property id=&quot;20148&quot; value=&quot;5&quot;/&gt;&lt;property id=&quot;20300&quot; value=&quot;Slide 9 - &amp;quot;Personal Contact&amp;quot;&quot;/&gt;&lt;property id=&quot;20307&quot; value=&quot;585&quot;/&gt;&lt;/object&gt;&lt;object type=&quot;3&quot; unique_id=&quot;178559&quot;&gt;&lt;property id=&quot;20148&quot; value=&quot;5&quot;/&gt;&lt;property id=&quot;20300&quot; value=&quot;Slide 10 - &amp;quot;What Do You Smell?&amp;quot;&quot;/&gt;&lt;property id=&quot;20307&quot; value=&quot;572&quot;/&gt;&lt;/object&gt;&lt;object type=&quot;3&quot; unique_id=&quot;178560&quot;&gt;&lt;property id=&quot;20148&quot; value=&quot;5&quot;/&gt;&lt;property id=&quot;20300&quot; value=&quot;Slide 11 - &amp;quot;Phase Two:  Task One Face to Face Observation and  Interview of Suspect&amp;quot;&quot;/&gt;&lt;property id=&quot;20307&quot; value=&quot;573&quot;/&gt;&lt;/object&gt;&lt;object type=&quot;3&quot; unique_id=&quot;178561&quot;&gt;&lt;property id=&quot;20148&quot; value=&quot;5&quot;/&gt;&lt;property id=&quot;20300&quot; value=&quot;Slide 12 - &amp;quot;Procedures for Practicing Clue Recognition and Description&amp;quot;&quot;/&gt;&lt;property id=&quot;20307&quot; value=&quot;601&quot;/&gt;&lt;/object&gt;&lt;object type=&quot;3&quot; unique_id=&quot;178562&quot;&gt;&lt;property id=&quot;20148&quot; value=&quot;5&quot;/&gt;&lt;property id=&quot;20300&quot; value=&quot;Slide 13 - &amp;quot;Testimony on  The Busy Businessman&amp;quot;&quot;/&gt;&lt;property id=&quot;20307&quot; value=&quot;602&quot;/&gt;&lt;/object&gt;&lt;object type=&quot;3&quot; unique_id=&quot;178563&quot;&gt;&lt;property id=&quot;20148&quot; value=&quot;5&quot;/&gt;&lt;property id=&quot;20300&quot; value=&quot;Slide 14 - &amp;quot;Interview/Questioning Techniques&amp;quot;&quot;/&gt;&lt;property id=&quot;20307&quot; value=&quot;603&quot;/&gt;&lt;/object&gt;&lt;object type=&quot;3&quot; unique_id=&quot;178564&quot;&gt;&lt;property id=&quot;20148&quot; value=&quot;5&quot;/&gt;&lt;property id=&quot;20300&quot; value=&quot;Slide 15 - &amp;quot;License and Registration&amp;quot;&quot;/&gt;&lt;property id=&quot;20307&quot; value=&quot;592&quot;/&gt;&lt;/object&gt;&lt;object type=&quot;3&quot; unique_id=&quot;178565&quot;&gt;&lt;property id=&quot;20148&quot; value=&quot;5&quot;/&gt;&lt;property id=&quot;20300&quot; value=&quot;Slide 16 - &amp;quot;Questions that Divide Attention&amp;quot;&quot;/&gt;&lt;property id=&quot;20307&quot; value=&quot;593&quot;/&gt;&lt;/object&gt;&lt;object type=&quot;3&quot; unique_id=&quot;178566&quot;&gt;&lt;property id=&quot;20148&quot; value=&quot;5&quot;/&gt;&lt;property id=&quot;20300&quot; value=&quot;Slide 17 - &amp;quot;Unusual Questions&amp;quot;&quot;/&gt;&lt;property id=&quot;20307&quot; value=&quot;604&quot;/&gt;&lt;/object&gt;&lt;object type=&quot;3&quot; unique_id=&quot;178567&quot;&gt;&lt;property id=&quot;20148&quot; value=&quot;5&quot;/&gt;&lt;property id=&quot;20300&quot; value=&quot;Slide 18 - &amp;quot;Medical Questions&amp;quot;&quot;/&gt;&lt;property id=&quot;20307&quot; value=&quot;609&quot;/&gt;&lt;/object&gt;&lt;object type=&quot;3&quot; unique_id=&quot;178568&quot;&gt;&lt;property id=&quot;20148&quot; value=&quot;5&quot;/&gt;&lt;property id=&quot;20300&quot; value=&quot;Slide 19 - &amp;quot;Additional Techniques Alphabet&amp;quot;&quot;/&gt;&lt;property id=&quot;20307&quot; value=&quot;595&quot;/&gt;&lt;/object&gt;&lt;object type=&quot;3&quot; unique_id=&quot;178569&quot;&gt;&lt;property id=&quot;20148&quot; value=&quot;5&quot;/&gt;&lt;property id=&quot;20300&quot; value=&quot;Slide 20 - &amp;quot;Additional Techniques Count Down&amp;quot;&quot;/&gt;&lt;property id=&quot;20307&quot; value=&quot;597&quot;/&gt;&lt;/object&gt;&lt;object type=&quot;3&quot; unique_id=&quot;178570&quot;&gt;&lt;property id=&quot;20148&quot; value=&quot;5&quot;/&gt;&lt;property id=&quot;20300&quot; value=&quot;Slide 21 - &amp;quot;Additional Techniques Finger Count&amp;quot;&quot;/&gt;&lt;property id=&quot;20307&quot; value=&quot;596&quot;/&gt;&lt;/object&gt;&lt;object type=&quot;3&quot; unique_id=&quot;178571&quot;&gt;&lt;property id=&quot;20148&quot; value=&quot;5&quot;/&gt;&lt;property id=&quot;20300&quot; value=&quot;Slide 22 - &amp;quot;The Exit&amp;quot;&quot;/&gt;&lt;property id=&quot;20307&quot; value=&quot;605&quot;/&gt;&lt;/object&gt;&lt;object type=&quot;3&quot; unique_id=&quot;178572&quot;&gt;&lt;property id=&quot;20148&quot; value=&quot;5&quot;/&gt;&lt;property id=&quot;20300&quot; value=&quot;Slide 23 - &amp;quot;The Exit&amp;quot;&quot;/&gt;&lt;property id=&quot;20307&quot; value=&quot;606&quot;/&gt;&lt;/object&gt;&lt;object type=&quot;3&quot; unique_id=&quot;178573&quot;&gt;&lt;property id=&quot;20148&quot; value=&quot;5&quot;/&gt;&lt;property id=&quot;20300&quot; value=&quot;Slide 24 - &amp;quot;QUESTIONS?&amp;quot;&quot;/&gt;&lt;property id=&quot;20307&quot; value=&quot;549&quot;/&gt;&lt;/object&gt;&lt;object type=&quot;3&quot; unique_id=&quot;178574&quot;&gt;&lt;property id=&quot;20148&quot; value=&quot;5&quot;/&gt;&lt;property id=&quot;20300&quot; value=&quot;Slide 25 - &amp;quot;Test Your Knowledge&amp;quot;&quot;/&gt;&lt;property id=&quot;20307&quot; value=&quot;576&quot;/&gt;&lt;/object&gt;&lt;object type=&quot;3&quot; unique_id=&quot;178575&quot;&gt;&lt;property id=&quot;20148&quot; value=&quot;5&quot;/&gt;&lt;property id=&quot;20300&quot; value=&quot;Slide 26 - &amp;quot;Test Your Knowledge&amp;quot;&quot;/&gt;&lt;property id=&quot;20307&quot; value=&quot;607&quot;/&gt;&lt;/object&gt;&lt;object type=&quot;3&quot; unique_id=&quot;178576&quot;&gt;&lt;property id=&quot;20148&quot; value=&quot;5&quot;/&gt;&lt;property id=&quot;20300&quot; value=&quot;Slide 27 - &amp;quot;Test Your Knowledge&amp;quot;&quot;/&gt;&lt;property id=&quot;20307&quot; value=&quot;579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27"/>
  <p:tag name="ARTICULATE_DESIGN_ID_3_DEFAULT DESIGN" val="Ypk6RBqa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1f51b4b-47f1-4e3b-a064-a1e52dfcf961">
      <Terms xmlns="http://schemas.microsoft.com/office/infopath/2007/PartnerControls"/>
    </lcf76f155ced4ddcb4097134ff3c332f>
    <_Flow_SignoffStatus xmlns="d1f51b4b-47f1-4e3b-a064-a1e52dfcf961" xsi:nil="true"/>
    <TaxCatchAll xmlns="bb67591a-a4e0-4be5-8606-6b03c887204c" xsi:nil="true"/>
  </documentManagement>
</p:properties>
</file>

<file path=customXml/itemProps1.xml><?xml version="1.0" encoding="utf-8"?>
<ds:datastoreItem xmlns:ds="http://schemas.openxmlformats.org/officeDocument/2006/customXml" ds:itemID="{356BDAA3-BE30-43F6-B0CD-E1F8A402B884}"/>
</file>

<file path=customXml/itemProps2.xml><?xml version="1.0" encoding="utf-8"?>
<ds:datastoreItem xmlns:ds="http://schemas.openxmlformats.org/officeDocument/2006/customXml" ds:itemID="{182ECA7A-EDEE-4134-B833-E3B3945F1DB0}"/>
</file>

<file path=customXml/itemProps3.xml><?xml version="1.0" encoding="utf-8"?>
<ds:datastoreItem xmlns:ds="http://schemas.openxmlformats.org/officeDocument/2006/customXml" ds:itemID="{2EA1227E-7F6D-48A9-8B57-6957C5B621DC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40716</TotalTime>
  <Words>1065</Words>
  <Application>Microsoft Office PowerPoint</Application>
  <PresentationFormat>On-screen Show (4:3)</PresentationFormat>
  <Paragraphs>300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Session 6</vt:lpstr>
      <vt:lpstr>Learning Objectives</vt:lpstr>
      <vt:lpstr>Phase Two:  Personal Contact</vt:lpstr>
      <vt:lpstr>Phase Two:  Personal Contact</vt:lpstr>
      <vt:lpstr>Personal Contact</vt:lpstr>
      <vt:lpstr>What Do You See? </vt:lpstr>
      <vt:lpstr>Personal Contact</vt:lpstr>
      <vt:lpstr>What Do You Hear? </vt:lpstr>
      <vt:lpstr>Personal Contact</vt:lpstr>
      <vt:lpstr>What Do You Smell?</vt:lpstr>
      <vt:lpstr>Phase Two:  Task One Face to Face Observation and  Interview of Suspect</vt:lpstr>
      <vt:lpstr>Procedures for Practicing Clue Recognition and Description</vt:lpstr>
      <vt:lpstr>Testimony on  The Busy Businessman</vt:lpstr>
      <vt:lpstr>Interview/Questioning Techniques</vt:lpstr>
      <vt:lpstr>License and Registration</vt:lpstr>
      <vt:lpstr>Questions that Divide Attention</vt:lpstr>
      <vt:lpstr>Unusual Questions</vt:lpstr>
      <vt:lpstr>Medical Questions</vt:lpstr>
      <vt:lpstr>Additional Techniques Alphabet</vt:lpstr>
      <vt:lpstr>Additional Techniques Count Down</vt:lpstr>
      <vt:lpstr>Additional Techniques Finger Count</vt:lpstr>
      <vt:lpstr>The Exit</vt:lpstr>
      <vt:lpstr>The Exit</vt:lpstr>
      <vt:lpstr>Questions?</vt:lpstr>
      <vt:lpstr>Test Your Knowledge</vt:lpstr>
      <vt:lpstr>Test Your Knowledge</vt:lpstr>
      <vt:lpstr>Test Your Knowledge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Ziegler, Amy (TSI)</cp:lastModifiedBy>
  <cp:revision>890</cp:revision>
  <cp:lastPrinted>2018-01-22T19:30:02Z</cp:lastPrinted>
  <dcterms:created xsi:type="dcterms:W3CDTF">2005-12-09T17:41:03Z</dcterms:created>
  <dcterms:modified xsi:type="dcterms:W3CDTF">2022-10-26T18:19:39Z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2DAF20BD-4991-4355-BDA3-DD634DC6B67C</vt:lpwstr>
  </property>
  <property fmtid="{D5CDD505-2E9C-101B-9397-08002B2CF9AE}" pid="3" name="ArticulatePath">
    <vt:lpwstr>SFST_PPT_06 January 2020</vt:lpwstr>
  </property>
  <property fmtid="{D5CDD505-2E9C-101B-9397-08002B2CF9AE}" pid="4" name="ContentTypeId">
    <vt:lpwstr>0x010100A31DCCF0BBFCB640886DBD6AA5C4DF7C</vt:lpwstr>
  </property>
</Properties>
</file>